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3" r:id="rId6"/>
    <p:sldId id="262" r:id="rId7"/>
    <p:sldId id="266" r:id="rId8"/>
    <p:sldId id="264" r:id="rId9"/>
    <p:sldId id="265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42C6"/>
    <a:srgbClr val="8037B7"/>
    <a:srgbClr val="4A206A"/>
    <a:srgbClr val="344529"/>
    <a:srgbClr val="2B3922"/>
    <a:srgbClr val="2E3722"/>
    <a:srgbClr val="FCF7F1"/>
    <a:srgbClr val="B8D233"/>
    <a:srgbClr val="5CC6D6"/>
    <a:srgbClr val="F8D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19" autoAdjust="0"/>
  </p:normalViewPr>
  <p:slideViewPr>
    <p:cSldViewPr snapToGrid="0">
      <p:cViewPr varScale="1">
        <p:scale>
          <a:sx n="162" d="100"/>
          <a:sy n="162" d="100"/>
        </p:scale>
        <p:origin x="25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9" y="5909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The Sudoku Solver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Richard Tabaka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1182-FF6D-409E-86B8-868F6CAAB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3D64F-F731-469F-AE24-C872BF790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710569" cy="3849624"/>
          </a:xfrm>
        </p:spPr>
        <p:txBody>
          <a:bodyPr>
            <a:normAutofit/>
          </a:bodyPr>
          <a:lstStyle/>
          <a:p>
            <a:r>
              <a:rPr lang="en-US" sz="1800" dirty="0"/>
              <a:t>Sudoku puzzles are solved by finding a number that can be placed in an empty position without breaking 3 rules:</a:t>
            </a:r>
          </a:p>
          <a:p>
            <a:pPr lvl="1"/>
            <a:r>
              <a:rPr lang="en-US" sz="1800" dirty="0"/>
              <a:t>1: The row it’s in can’t contain that number</a:t>
            </a:r>
          </a:p>
          <a:p>
            <a:pPr lvl="1"/>
            <a:r>
              <a:rPr lang="en-US" sz="1800" dirty="0"/>
              <a:t>2: The column can’t contain that number</a:t>
            </a:r>
          </a:p>
          <a:p>
            <a:pPr lvl="1"/>
            <a:r>
              <a:rPr lang="en-US" sz="1800" dirty="0"/>
              <a:t>3: The grid can’t contain that number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509114D-E305-430B-B4A4-FA858488E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664076"/>
              </p:ext>
            </p:extLst>
          </p:nvPr>
        </p:nvGraphicFramePr>
        <p:xfrm>
          <a:off x="7444000" y="2014194"/>
          <a:ext cx="36812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120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3441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4281B9-3D02-43A2-8A15-B0304368F966}"/>
              </a:ext>
            </a:extLst>
          </p:cNvPr>
          <p:cNvCxnSpPr>
            <a:cxnSpLocks/>
          </p:cNvCxnSpPr>
          <p:nvPr/>
        </p:nvCxnSpPr>
        <p:spPr>
          <a:xfrm>
            <a:off x="8912940" y="2383887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07F22E-6C62-4744-B449-17B9C8B3EE85}"/>
              </a:ext>
            </a:extLst>
          </p:cNvPr>
          <p:cNvCxnSpPr>
            <a:cxnSpLocks/>
          </p:cNvCxnSpPr>
          <p:nvPr/>
        </p:nvCxnSpPr>
        <p:spPr>
          <a:xfrm>
            <a:off x="10009237" y="2383887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41BB7-98D6-4D51-BF59-52C839ED90BC}"/>
              </a:ext>
            </a:extLst>
          </p:cNvPr>
          <p:cNvCxnSpPr>
            <a:cxnSpLocks/>
          </p:cNvCxnSpPr>
          <p:nvPr/>
        </p:nvCxnSpPr>
        <p:spPr>
          <a:xfrm flipH="1">
            <a:off x="7808777" y="3470352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58C91C-6CC8-49F6-B3BE-92DFA51F6B5A}"/>
              </a:ext>
            </a:extLst>
          </p:cNvPr>
          <p:cNvCxnSpPr>
            <a:cxnSpLocks/>
          </p:cNvCxnSpPr>
          <p:nvPr/>
        </p:nvCxnSpPr>
        <p:spPr>
          <a:xfrm flipH="1">
            <a:off x="7808777" y="4566649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B24F27-6757-4A7D-B053-88D2751AEB7E}"/>
              </a:ext>
            </a:extLst>
          </p:cNvPr>
          <p:cNvCxnSpPr>
            <a:cxnSpLocks/>
          </p:cNvCxnSpPr>
          <p:nvPr/>
        </p:nvCxnSpPr>
        <p:spPr>
          <a:xfrm flipH="1">
            <a:off x="7444000" y="2383887"/>
            <a:ext cx="3657601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03FEC7-69E0-4A83-B755-2B627E348601}"/>
              </a:ext>
            </a:extLst>
          </p:cNvPr>
          <p:cNvCxnSpPr>
            <a:cxnSpLocks/>
          </p:cNvCxnSpPr>
          <p:nvPr/>
        </p:nvCxnSpPr>
        <p:spPr>
          <a:xfrm>
            <a:off x="7808777" y="2014194"/>
            <a:ext cx="0" cy="365760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796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3110-770D-4A9B-BB06-1E5ED9E1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9E716-FA17-4D9E-B6CD-75E9F59D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The program is designed to:</a:t>
            </a:r>
          </a:p>
          <a:p>
            <a:pPr lvl="1"/>
            <a:r>
              <a:rPr lang="en-US" sz="1600" dirty="0"/>
              <a:t>Verify the puzzle is valid</a:t>
            </a:r>
          </a:p>
          <a:p>
            <a:pPr lvl="1"/>
            <a:r>
              <a:rPr lang="en-US" sz="1600" dirty="0"/>
              <a:t>Solve complex sudoku puzzles</a:t>
            </a:r>
          </a:p>
          <a:p>
            <a:pPr lvl="1"/>
            <a:r>
              <a:rPr lang="en-US" sz="1600" dirty="0"/>
              <a:t>Provide hints to assist a user</a:t>
            </a:r>
          </a:p>
          <a:p>
            <a:pPr lvl="1"/>
            <a:r>
              <a:rPr lang="en-US" sz="1600" dirty="0"/>
              <a:t>Create a text file containing the solution</a:t>
            </a:r>
          </a:p>
          <a:p>
            <a:r>
              <a:rPr lang="en-US" sz="2000" dirty="0"/>
              <a:t>In order to do so, it:</a:t>
            </a:r>
          </a:p>
          <a:p>
            <a:pPr lvl="1"/>
            <a:r>
              <a:rPr lang="en-US" sz="1600" dirty="0"/>
              <a:t>Reads a file, converting it to usable data</a:t>
            </a:r>
          </a:p>
          <a:p>
            <a:pPr lvl="1"/>
            <a:r>
              <a:rPr lang="en-US" sz="1600" dirty="0"/>
              <a:t>Solves the puzzle</a:t>
            </a:r>
          </a:p>
          <a:p>
            <a:pPr lvl="1"/>
            <a:r>
              <a:rPr lang="en-US" sz="1600" dirty="0"/>
              <a:t>Returns hints or a full solution</a:t>
            </a:r>
          </a:p>
        </p:txBody>
      </p:sp>
      <p:pic>
        <p:nvPicPr>
          <p:cNvPr id="1026" name="Picture 2" descr="INTERNATIONAL SUDOKU DAY - September 9, 2021 | National Today">
            <a:extLst>
              <a:ext uri="{FF2B5EF4-FFF2-40B4-BE49-F238E27FC236}">
                <a16:creationId xmlns:a16="http://schemas.microsoft.com/office/drawing/2014/main" id="{E53E208A-4314-4705-B2F1-A18AC741E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627" y="1234965"/>
            <a:ext cx="4388069" cy="4388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10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D43BE-2936-4A50-802F-CC0BADEE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1E72-8AF7-4D39-BD41-A7163C13E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1" y="2103120"/>
            <a:ext cx="6301494" cy="3849624"/>
          </a:xfrm>
        </p:spPr>
        <p:txBody>
          <a:bodyPr>
            <a:normAutofit/>
          </a:bodyPr>
          <a:lstStyle/>
          <a:p>
            <a:r>
              <a:rPr lang="en-US" sz="1800" dirty="0"/>
              <a:t>The program uses </a:t>
            </a:r>
            <a:r>
              <a:rPr lang="en-US" sz="1800" dirty="0" err="1"/>
              <a:t>StreamReader</a:t>
            </a:r>
            <a:r>
              <a:rPr lang="en-US" sz="1800" dirty="0"/>
              <a:t> to pull a puzzle from a file input by the user</a:t>
            </a:r>
          </a:p>
          <a:p>
            <a:r>
              <a:rPr lang="en-US" sz="1800" dirty="0"/>
              <a:t>Each line in the file is added to a string array</a:t>
            </a:r>
          </a:p>
          <a:p>
            <a:r>
              <a:rPr lang="en-US" sz="1800" dirty="0"/>
              <a:t>The format of the file is:</a:t>
            </a:r>
          </a:p>
          <a:p>
            <a:pPr lvl="1"/>
            <a:r>
              <a:rPr lang="en-US" sz="1800" dirty="0"/>
              <a:t>9 columns, 9 rows, no empty spaces or characters that aren’t 0-9</a:t>
            </a:r>
          </a:p>
          <a:p>
            <a:pPr lvl="1"/>
            <a:r>
              <a:rPr lang="en-US" sz="1800" dirty="0"/>
              <a:t>Empty squares represented by 0’s</a:t>
            </a:r>
          </a:p>
          <a:p>
            <a:pPr lvl="1"/>
            <a:r>
              <a:rPr lang="en-US" sz="1800" dirty="0"/>
              <a:t>Text file of some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2A2211-3582-44DC-93BE-7C7B83F77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99" y="1699014"/>
            <a:ext cx="2274493" cy="1864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82A69-D0EB-4E6E-8FEA-D65773CC0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70" y="4027932"/>
            <a:ext cx="4326262" cy="22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3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8B53-E404-4788-A5F1-78E8E031D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E0D53-C0F2-45FF-8182-A21D0984B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283796" cy="3849624"/>
          </a:xfrm>
        </p:spPr>
        <p:txBody>
          <a:bodyPr/>
          <a:lstStyle/>
          <a:p>
            <a:r>
              <a:rPr lang="en-US" sz="1800" dirty="0"/>
              <a:t>First, the program finds an empty position</a:t>
            </a:r>
          </a:p>
          <a:p>
            <a:r>
              <a:rPr lang="en-US" sz="1800" dirty="0"/>
              <a:t>Then, it plugs in 1 and tests. If 1 fails, 2</a:t>
            </a:r>
          </a:p>
          <a:p>
            <a:r>
              <a:rPr lang="en-US" sz="1800" dirty="0"/>
              <a:t>When it finds a number that works, it moves to the next empty spot</a:t>
            </a:r>
          </a:p>
          <a:p>
            <a:r>
              <a:rPr lang="en-US" sz="1800" dirty="0"/>
              <a:t>It carries on filling until it can’t, then works its way back and forth</a:t>
            </a:r>
          </a:p>
          <a:p>
            <a:r>
              <a:rPr lang="en-US" sz="1800" dirty="0"/>
              <a:t>It does this using recursion</a:t>
            </a:r>
          </a:p>
          <a:p>
            <a:endParaRPr lang="en-US" dirty="0"/>
          </a:p>
        </p:txBody>
      </p:sp>
      <p:graphicFrame>
        <p:nvGraphicFramePr>
          <p:cNvPr id="13" name="Table 5">
            <a:extLst>
              <a:ext uri="{FF2B5EF4-FFF2-40B4-BE49-F238E27FC236}">
                <a16:creationId xmlns:a16="http://schemas.microsoft.com/office/drawing/2014/main" id="{FF6DAB1E-9689-41ED-8316-E9A56276D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463631"/>
              </p:ext>
            </p:extLst>
          </p:nvPr>
        </p:nvGraphicFramePr>
        <p:xfrm>
          <a:off x="7574772" y="2103120"/>
          <a:ext cx="36812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120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3441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D3B3D9-4B26-41C3-A9A0-50D4509287B3}"/>
              </a:ext>
            </a:extLst>
          </p:cNvPr>
          <p:cNvCxnSpPr>
            <a:cxnSpLocks/>
          </p:cNvCxnSpPr>
          <p:nvPr/>
        </p:nvCxnSpPr>
        <p:spPr>
          <a:xfrm>
            <a:off x="9043712" y="2472813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F21699-8119-4B79-BAB0-D9E172D18556}"/>
              </a:ext>
            </a:extLst>
          </p:cNvPr>
          <p:cNvCxnSpPr>
            <a:cxnSpLocks/>
          </p:cNvCxnSpPr>
          <p:nvPr/>
        </p:nvCxnSpPr>
        <p:spPr>
          <a:xfrm>
            <a:off x="10140009" y="2472813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7E47257-065D-441F-A1E9-AFAE28B895CE}"/>
              </a:ext>
            </a:extLst>
          </p:cNvPr>
          <p:cNvCxnSpPr>
            <a:cxnSpLocks/>
          </p:cNvCxnSpPr>
          <p:nvPr/>
        </p:nvCxnSpPr>
        <p:spPr>
          <a:xfrm flipH="1">
            <a:off x="7939549" y="3559278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6DC5AFC-D813-42E1-8F51-B378E5FE38E8}"/>
              </a:ext>
            </a:extLst>
          </p:cNvPr>
          <p:cNvCxnSpPr>
            <a:cxnSpLocks/>
          </p:cNvCxnSpPr>
          <p:nvPr/>
        </p:nvCxnSpPr>
        <p:spPr>
          <a:xfrm flipH="1">
            <a:off x="7939549" y="4655575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3DF85C-B3E1-4609-AF69-4A154324B010}"/>
              </a:ext>
            </a:extLst>
          </p:cNvPr>
          <p:cNvCxnSpPr>
            <a:cxnSpLocks/>
          </p:cNvCxnSpPr>
          <p:nvPr/>
        </p:nvCxnSpPr>
        <p:spPr>
          <a:xfrm flipH="1">
            <a:off x="7574772" y="2472813"/>
            <a:ext cx="3657601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43A38F3-1D05-475E-B4F1-DF7A30EBF20F}"/>
              </a:ext>
            </a:extLst>
          </p:cNvPr>
          <p:cNvCxnSpPr>
            <a:cxnSpLocks/>
          </p:cNvCxnSpPr>
          <p:nvPr/>
        </p:nvCxnSpPr>
        <p:spPr>
          <a:xfrm>
            <a:off x="7939549" y="2103120"/>
            <a:ext cx="0" cy="365760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55F31A6-150F-4337-B9FC-D321E7AD0856}"/>
              </a:ext>
            </a:extLst>
          </p:cNvPr>
          <p:cNvCxnSpPr>
            <a:cxnSpLocks/>
          </p:cNvCxnSpPr>
          <p:nvPr/>
        </p:nvCxnSpPr>
        <p:spPr>
          <a:xfrm>
            <a:off x="9626765" y="2655201"/>
            <a:ext cx="1309656" cy="0"/>
          </a:xfrm>
          <a:prstGeom prst="straightConnector1">
            <a:avLst/>
          </a:prstGeom>
          <a:ln w="41275">
            <a:solidFill>
              <a:srgbClr val="4A20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5230DA-B8AA-425D-BF89-DACF918A84CE}"/>
              </a:ext>
            </a:extLst>
          </p:cNvPr>
          <p:cNvCxnSpPr>
            <a:cxnSpLocks/>
          </p:cNvCxnSpPr>
          <p:nvPr/>
        </p:nvCxnSpPr>
        <p:spPr>
          <a:xfrm flipH="1">
            <a:off x="9568756" y="2767290"/>
            <a:ext cx="1367665" cy="253672"/>
          </a:xfrm>
          <a:prstGeom prst="straightConnector1">
            <a:avLst/>
          </a:prstGeom>
          <a:ln w="41275">
            <a:solidFill>
              <a:srgbClr val="4A20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86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8861-98C4-441F-9F2B-EFC155137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02991-AAEC-4DB7-8FCD-3C89751E4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103120"/>
            <a:ext cx="6555163" cy="38496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Row:</a:t>
            </a:r>
          </a:p>
          <a:p>
            <a:pPr lvl="1"/>
            <a:r>
              <a:rPr lang="en-US" dirty="0"/>
              <a:t>Iterates over every number within the row, verifying that it doesn’t exist within the row already</a:t>
            </a:r>
          </a:p>
          <a:p>
            <a:r>
              <a:rPr lang="en-US" dirty="0"/>
              <a:t>Column:</a:t>
            </a:r>
          </a:p>
          <a:p>
            <a:pPr lvl="1"/>
            <a:r>
              <a:rPr lang="en-US" dirty="0"/>
              <a:t>Iterates over every number within the row, verifying that it doesn’t exist within the row already</a:t>
            </a:r>
          </a:p>
          <a:p>
            <a:pPr lvl="1"/>
            <a:r>
              <a:rPr lang="en-US" dirty="0"/>
              <a:t>Columns aren’t actually stored, they are accessed by using the position on which the number was inserted</a:t>
            </a:r>
          </a:p>
          <a:p>
            <a:r>
              <a:rPr lang="en-US" dirty="0"/>
              <a:t>Box:</a:t>
            </a:r>
          </a:p>
          <a:p>
            <a:pPr lvl="1"/>
            <a:r>
              <a:rPr lang="en-US" dirty="0"/>
              <a:t>Iterates over numbers within its box, verifying that it doesn’t exist within the box already</a:t>
            </a:r>
          </a:p>
          <a:p>
            <a:pPr lvl="1"/>
            <a:r>
              <a:rPr lang="en-US" dirty="0"/>
              <a:t>Boxes are also calculated as it goes</a:t>
            </a:r>
          </a:p>
          <a:p>
            <a:pPr lvl="2"/>
            <a:r>
              <a:rPr lang="en-US" dirty="0"/>
              <a:t>Does do by using integer division</a:t>
            </a:r>
          </a:p>
          <a:p>
            <a:pPr lvl="3"/>
            <a:r>
              <a:rPr lang="en-US" dirty="0"/>
              <a:t>Row 4, Column 5:</a:t>
            </a:r>
          </a:p>
          <a:p>
            <a:pPr lvl="4"/>
            <a:r>
              <a:rPr lang="en-US" dirty="0"/>
              <a:t>4/3 = 1, 5/3=1: 1,1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E0CD15-8575-4409-A3C3-BA42DAA604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83893"/>
              </p:ext>
            </p:extLst>
          </p:nvPr>
        </p:nvGraphicFramePr>
        <p:xfrm>
          <a:off x="8335784" y="3731619"/>
          <a:ext cx="3026371" cy="2558353"/>
        </p:xfrm>
        <a:graphic>
          <a:graphicData uri="http://schemas.openxmlformats.org/drawingml/2006/table">
            <a:tbl>
              <a:tblPr/>
              <a:tblGrid>
                <a:gridCol w="1008790">
                  <a:extLst>
                    <a:ext uri="{9D8B030D-6E8A-4147-A177-3AD203B41FA5}">
                      <a16:colId xmlns:a16="http://schemas.microsoft.com/office/drawing/2014/main" val="652733292"/>
                    </a:ext>
                  </a:extLst>
                </a:gridCol>
                <a:gridCol w="1008791">
                  <a:extLst>
                    <a:ext uri="{9D8B030D-6E8A-4147-A177-3AD203B41FA5}">
                      <a16:colId xmlns:a16="http://schemas.microsoft.com/office/drawing/2014/main" val="1052119120"/>
                    </a:ext>
                  </a:extLst>
                </a:gridCol>
                <a:gridCol w="1008790">
                  <a:extLst>
                    <a:ext uri="{9D8B030D-6E8A-4147-A177-3AD203B41FA5}">
                      <a16:colId xmlns:a16="http://schemas.microsoft.com/office/drawing/2014/main" val="2782919464"/>
                    </a:ext>
                  </a:extLst>
                </a:gridCol>
              </a:tblGrid>
              <a:tr h="8407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(0,0)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(1,0)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474139"/>
                  </a:ext>
                </a:extLst>
              </a:tr>
              <a:tr h="8768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412699"/>
                  </a:ext>
                </a:extLst>
              </a:tr>
              <a:tr h="8407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(1,2)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99950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3604FDB0-2DB5-434F-BA01-78E39607F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531252"/>
              </p:ext>
            </p:extLst>
          </p:nvPr>
        </p:nvGraphicFramePr>
        <p:xfrm>
          <a:off x="8335789" y="624819"/>
          <a:ext cx="3026366" cy="2778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195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24934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07872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27787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8F5079C-29C1-4FBB-B564-FF7BA69FAABB}"/>
              </a:ext>
            </a:extLst>
          </p:cNvPr>
          <p:cNvCxnSpPr>
            <a:cxnSpLocks/>
          </p:cNvCxnSpPr>
          <p:nvPr/>
        </p:nvCxnSpPr>
        <p:spPr>
          <a:xfrm flipH="1">
            <a:off x="8335789" y="903666"/>
            <a:ext cx="3026366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F752FD-C858-43CF-8187-960964CD3670}"/>
              </a:ext>
            </a:extLst>
          </p:cNvPr>
          <p:cNvCxnSpPr>
            <a:cxnSpLocks/>
          </p:cNvCxnSpPr>
          <p:nvPr/>
        </p:nvCxnSpPr>
        <p:spPr>
          <a:xfrm flipV="1">
            <a:off x="8620923" y="624819"/>
            <a:ext cx="0" cy="277875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87875B-B9E8-49C5-9FD8-AAE2193BC691}"/>
              </a:ext>
            </a:extLst>
          </p:cNvPr>
          <p:cNvCxnSpPr>
            <a:cxnSpLocks/>
          </p:cNvCxnSpPr>
          <p:nvPr/>
        </p:nvCxnSpPr>
        <p:spPr>
          <a:xfrm flipV="1">
            <a:off x="9569736" y="903666"/>
            <a:ext cx="0" cy="2499903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01EDF5-A8C3-4438-8F08-770E688E455B}"/>
              </a:ext>
            </a:extLst>
          </p:cNvPr>
          <p:cNvCxnSpPr>
            <a:cxnSpLocks/>
          </p:cNvCxnSpPr>
          <p:nvPr/>
        </p:nvCxnSpPr>
        <p:spPr>
          <a:xfrm flipV="1">
            <a:off x="10453656" y="903666"/>
            <a:ext cx="0" cy="2499903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691C78F-8BA8-4C23-B50A-D28909077B54}"/>
              </a:ext>
            </a:extLst>
          </p:cNvPr>
          <p:cNvCxnSpPr>
            <a:cxnSpLocks/>
          </p:cNvCxnSpPr>
          <p:nvPr/>
        </p:nvCxnSpPr>
        <p:spPr>
          <a:xfrm>
            <a:off x="8620923" y="1735941"/>
            <a:ext cx="2741232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94D3CB0-B9FC-4907-A3BA-C93E92465791}"/>
              </a:ext>
            </a:extLst>
          </p:cNvPr>
          <p:cNvCxnSpPr>
            <a:cxnSpLocks/>
          </p:cNvCxnSpPr>
          <p:nvPr/>
        </p:nvCxnSpPr>
        <p:spPr>
          <a:xfrm>
            <a:off x="8620923" y="2560868"/>
            <a:ext cx="2741232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57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8E8F-01D1-483E-B976-BF1C214D9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A3FC-62AD-47D4-9C11-697E4BCC5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row of the puzzle is stored in one string within a string array</a:t>
            </a:r>
          </a:p>
          <a:p>
            <a:r>
              <a:rPr lang="en-US" dirty="0"/>
              <a:t>String[] Rows:</a:t>
            </a:r>
          </a:p>
          <a:p>
            <a:pPr lvl="1"/>
            <a:r>
              <a:rPr lang="en-US" dirty="0"/>
              <a:t>Rows[0] = “780400120”</a:t>
            </a:r>
          </a:p>
          <a:p>
            <a:pPr lvl="2"/>
            <a:r>
              <a:rPr lang="en-US" dirty="0"/>
              <a:t>Rows[0][0] = ‘7’</a:t>
            </a:r>
          </a:p>
          <a:p>
            <a:r>
              <a:rPr lang="en-US" dirty="0"/>
              <a:t>Columns:</a:t>
            </a:r>
          </a:p>
          <a:p>
            <a:pPr lvl="1"/>
            <a:r>
              <a:rPr lang="en-US" dirty="0"/>
              <a:t>String[0-8][0]</a:t>
            </a:r>
          </a:p>
          <a:p>
            <a:r>
              <a:rPr lang="en-US" dirty="0"/>
              <a:t>Boxes:</a:t>
            </a:r>
          </a:p>
          <a:p>
            <a:pPr lvl="1"/>
            <a:r>
              <a:rPr lang="en-US" dirty="0"/>
              <a:t>Relies on a nested for loop</a:t>
            </a:r>
          </a:p>
          <a:p>
            <a:pPr lvl="1"/>
            <a:r>
              <a:rPr lang="en-US" dirty="0"/>
              <a:t>Box X = Column/3 – &gt; Column/3 + 3</a:t>
            </a:r>
          </a:p>
          <a:p>
            <a:pPr lvl="1"/>
            <a:r>
              <a:rPr lang="en-US" dirty="0"/>
              <a:t>Box Y = Row/3 -&gt; Row/3 + 3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AAFEDC-E836-438D-8459-D92AAF847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" r="63748" b="31359"/>
          <a:stretch/>
        </p:blipFill>
        <p:spPr>
          <a:xfrm>
            <a:off x="9277281" y="1309657"/>
            <a:ext cx="1259804" cy="19596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D423F0-BC3A-4446-8FC3-3625FC452921}"/>
              </a:ext>
            </a:extLst>
          </p:cNvPr>
          <p:cNvSpPr/>
          <p:nvPr/>
        </p:nvSpPr>
        <p:spPr>
          <a:xfrm>
            <a:off x="9277281" y="1731244"/>
            <a:ext cx="694449" cy="159282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BF1963-735B-45E4-A2AB-736495734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889863"/>
            <a:ext cx="5096152" cy="20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13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33959-2296-4E68-8B76-7120D01AD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689800"/>
          </a:xfrm>
        </p:spPr>
        <p:txBody>
          <a:bodyPr anchor="b">
            <a:normAutofit/>
          </a:bodyPr>
          <a:lstStyle/>
          <a:p>
            <a:r>
              <a:rPr lang="en-US" dirty="0"/>
              <a:t>Hints: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4B546-FAE8-4C30-9B2A-FFF011CC3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1293304"/>
            <a:ext cx="3144774" cy="1918063"/>
          </a:xfrm>
        </p:spPr>
        <p:txBody>
          <a:bodyPr>
            <a:normAutofit/>
          </a:bodyPr>
          <a:lstStyle/>
          <a:p>
            <a:r>
              <a:rPr lang="en-US" dirty="0"/>
              <a:t>Prompts the user for a coordinate</a:t>
            </a:r>
          </a:p>
          <a:p>
            <a:r>
              <a:rPr lang="en-US" dirty="0"/>
              <a:t>Returns the corresponding correct answer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227A9F4-18BA-4A1D-8FF4-2BCB6DA1647C}"/>
              </a:ext>
            </a:extLst>
          </p:cNvPr>
          <p:cNvSpPr txBox="1">
            <a:spLocks/>
          </p:cNvSpPr>
          <p:nvPr/>
        </p:nvSpPr>
        <p:spPr>
          <a:xfrm>
            <a:off x="8477250" y="2956834"/>
            <a:ext cx="3144774" cy="689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Solutions: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367102-446D-4731-8AF9-2177DE3BFEF5}"/>
              </a:ext>
            </a:extLst>
          </p:cNvPr>
          <p:cNvSpPr txBox="1">
            <a:spLocks/>
          </p:cNvSpPr>
          <p:nvPr/>
        </p:nvSpPr>
        <p:spPr>
          <a:xfrm>
            <a:off x="8477250" y="3646634"/>
            <a:ext cx="3144774" cy="2607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program solves the puzzle right off the bat but doesn’t log it to the console unless told to do so</a:t>
            </a:r>
          </a:p>
          <a:p>
            <a:r>
              <a:rPr lang="en-US" dirty="0"/>
              <a:t>The solution is saved in a file in the debug folder</a:t>
            </a:r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A6306C77-98BC-49F2-BB32-5B01BCB9A8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988" y="1047307"/>
            <a:ext cx="7744913" cy="476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6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{2B2357FE-EDE9-4061-B3E6-35EB1EC50CE7}tf78438558_win32</Template>
  <TotalTime>154</TotalTime>
  <Words>590</Words>
  <Application>Microsoft Office PowerPoint</Application>
  <PresentationFormat>Widescreen</PresentationFormat>
  <Paragraphs>176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Garamond</vt:lpstr>
      <vt:lpstr>SavonVTI</vt:lpstr>
      <vt:lpstr>The Sudoku Solver</vt:lpstr>
      <vt:lpstr>Sudoku:</vt:lpstr>
      <vt:lpstr>Purpose:</vt:lpstr>
      <vt:lpstr>Input:</vt:lpstr>
      <vt:lpstr>Method:</vt:lpstr>
      <vt:lpstr>Tests:</vt:lpstr>
      <vt:lpstr>Accessing the Data</vt:lpstr>
      <vt:lpstr>Hints: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Sudoku Solver</dc:title>
  <dc:creator>Richard Tabaka</dc:creator>
  <cp:lastModifiedBy>Richard Tabaka</cp:lastModifiedBy>
  <cp:revision>14</cp:revision>
  <dcterms:created xsi:type="dcterms:W3CDTF">2021-03-10T02:54:28Z</dcterms:created>
  <dcterms:modified xsi:type="dcterms:W3CDTF">2021-03-11T02:10:12Z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